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5"/>
  </p:notesMasterIdLst>
  <p:handoutMasterIdLst>
    <p:handoutMasterId r:id="rId46"/>
  </p:handoutMasterIdLst>
  <p:sldIdLst>
    <p:sldId id="603" r:id="rId8"/>
    <p:sldId id="2690" r:id="rId9"/>
    <p:sldId id="2613" r:id="rId10"/>
    <p:sldId id="2671" r:id="rId11"/>
    <p:sldId id="2672" r:id="rId12"/>
    <p:sldId id="2673" r:id="rId13"/>
    <p:sldId id="2674" r:id="rId14"/>
    <p:sldId id="2675" r:id="rId15"/>
    <p:sldId id="2676" r:id="rId16"/>
    <p:sldId id="2678" r:id="rId17"/>
    <p:sldId id="2679" r:id="rId18"/>
    <p:sldId id="2677" r:id="rId19"/>
    <p:sldId id="2680" r:id="rId20"/>
    <p:sldId id="2681" r:id="rId21"/>
    <p:sldId id="2614" r:id="rId22"/>
    <p:sldId id="2661" r:id="rId23"/>
    <p:sldId id="2662" r:id="rId24"/>
    <p:sldId id="2659" r:id="rId25"/>
    <p:sldId id="2667" r:id="rId26"/>
    <p:sldId id="2668" r:id="rId27"/>
    <p:sldId id="2683" r:id="rId28"/>
    <p:sldId id="2682" r:id="rId29"/>
    <p:sldId id="2684" r:id="rId30"/>
    <p:sldId id="2666" r:id="rId31"/>
    <p:sldId id="2685" r:id="rId32"/>
    <p:sldId id="2686" r:id="rId33"/>
    <p:sldId id="2670" r:id="rId34"/>
    <p:sldId id="2687" r:id="rId35"/>
    <p:sldId id="2639" r:id="rId36"/>
    <p:sldId id="2691" r:id="rId37"/>
    <p:sldId id="2689" r:id="rId38"/>
    <p:sldId id="2688" r:id="rId39"/>
    <p:sldId id="2383" r:id="rId40"/>
    <p:sldId id="2640" r:id="rId41"/>
    <p:sldId id="2665" r:id="rId42"/>
    <p:sldId id="582" r:id="rId43"/>
    <p:sldId id="2633" r:id="rId4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050"/>
    <a:srgbClr val="0432FF"/>
    <a:srgbClr val="0096FF"/>
    <a:srgbClr val="1D1D1A"/>
    <a:srgbClr val="F2F2F2"/>
    <a:srgbClr val="4F81BD"/>
    <a:srgbClr val="E2F9D0"/>
    <a:srgbClr val="221815"/>
    <a:srgbClr val="91A2BF"/>
    <a:srgbClr val="66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54" autoAdjust="0"/>
    <p:restoredTop sz="96291" autoAdjust="0"/>
  </p:normalViewPr>
  <p:slideViewPr>
    <p:cSldViewPr snapToGrid="0" snapToObjects="1">
      <p:cViewPr>
        <p:scale>
          <a:sx n="119" d="100"/>
          <a:sy n="119" d="100"/>
        </p:scale>
        <p:origin x="456" y="3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68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2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3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2024/9/16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models?search=RWKV" TargetMode="Externa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wkv.com/" TargetMode="External"/><Relationship Id="rId2" Type="http://schemas.openxmlformats.org/officeDocument/2006/relationships/hyperlink" Target="https://arxiv.org/abs/2006.16236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iki.rwkv.com/" TargetMode="External"/><Relationship Id="rId5" Type="http://schemas.openxmlformats.org/officeDocument/2006/relationships/hyperlink" Target="https://github.com/BlinkDL/RWKV-LM" TargetMode="External"/><Relationship Id="rId4" Type="http://schemas.openxmlformats.org/officeDocument/2006/relationships/hyperlink" Target="https://arxiv.org/abs/2105.1410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3310400-FC7E-A349-8FE5-569EB22F8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大模型算法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RKWV </a:t>
            </a:r>
            <a:r>
              <a:rPr lang="zh-CN" altLang="en-US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新结构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RNN</a:t>
            </a:r>
            <a:r>
              <a:rPr lang="zh-CN" altLang="en-US" sz="2800" dirty="0"/>
              <a:t> 局限性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A4C8D88-7F02-CBAF-737D-D87FC8B0A3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" altLang="zh-CN" dirty="0"/>
                  <a:t>RNN</a:t>
                </a:r>
                <a:r>
                  <a:rPr lang="zh-CN" altLang="en-US" dirty="0"/>
                  <a:t> 最简单的基本形态：</a:t>
                </a:r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dirty="0"/>
                  <a:t>RNN</a:t>
                </a:r>
                <a:r>
                  <a:rPr lang="zh-CN" altLang="en-US" dirty="0"/>
                  <a:t> 按序列一步一执行，每次进处理一个</a:t>
                </a:r>
                <a:r>
                  <a:rPr lang="en-US" altLang="zh-CN" dirty="0"/>
                  <a:t>Tokens</a:t>
                </a:r>
              </a:p>
              <a:p>
                <a:r>
                  <a:rPr lang="en-US" altLang="zh-CN" dirty="0"/>
                  <a:t> </a:t>
                </a:r>
                <a:r>
                  <a:rPr lang="zh-CN" altLang="en-US" dirty="0"/>
                  <a:t>对前一步结果依赖，无法并行训练，约束了大规模扩展性</a:t>
                </a:r>
                <a:endParaRPr lang="en" altLang="zh-CN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A4C8D88-7F02-CBAF-737D-D87FC8B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CS 230 - Recurrent Neural Networks Cheatsheet">
            <a:extLst>
              <a:ext uri="{FF2B5EF4-FFF2-40B4-BE49-F238E27FC236}">
                <a16:creationId xmlns:a16="http://schemas.microsoft.com/office/drawing/2014/main" id="{FCDA16D3-D582-4104-7978-5424A845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923" y="3789438"/>
            <a:ext cx="9942916" cy="265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03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Transformer</a:t>
            </a:r>
            <a:r>
              <a:rPr lang="zh-CN" altLang="en-US" sz="2800" dirty="0"/>
              <a:t> 局限性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A4C8D88-7F02-CBAF-737D-D87FC8B0A3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sz="2000" dirty="0"/>
                  <a:t>Transformer</a:t>
                </a:r>
                <a:r>
                  <a:rPr lang="zh-CN" altLang="en-US" dirty="0"/>
                  <a:t> 最简单的基本形态 </a:t>
                </a:r>
                <a:r>
                  <a:rPr lang="en-US" altLang="zh-CN" dirty="0"/>
                  <a:t>self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Attention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𝐴𝑡𝑡𝑒𝑛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dirty="0"/>
                  <a:t>Transformer</a:t>
                </a:r>
                <a:r>
                  <a:rPr lang="zh-CN" altLang="en-US" dirty="0"/>
                  <a:t> 一次处理一段话，结构便于并行训练，大规模扩展</a:t>
                </a:r>
                <a:endParaRPr lang="en-US" altLang="zh-CN" dirty="0"/>
              </a:p>
              <a:p>
                <a:r>
                  <a:rPr lang="zh-CN" altLang="en-US" dirty="0"/>
                  <a:t>对资源消耗严重，计算复杂度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，随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序列越长内存和计算越大</a:t>
                </a:r>
                <a:endParaRPr lang="en-US" altLang="zh-CN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A4C8D88-7F02-CBAF-737D-D87FC8B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9A18BE90-F135-F495-F2AE-C833907E1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181" y="4318196"/>
            <a:ext cx="9338379" cy="198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7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RWKV: Reinventing RNNs for the Transformer Era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4C8D88-7F02-CBAF-737D-D87FC8B0A3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提出了新的线性注意力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机制</a:t>
            </a:r>
            <a:endParaRPr lang="en-US" altLang="zh-CN" dirty="0"/>
          </a:p>
          <a:p>
            <a:r>
              <a:rPr lang="zh-CN" altLang="en-US" dirty="0"/>
              <a:t>提出 </a:t>
            </a:r>
            <a:r>
              <a:rPr lang="en-US" altLang="zh-CN" dirty="0"/>
              <a:t>RWKV</a:t>
            </a:r>
            <a:r>
              <a:rPr lang="zh-CN" altLang="en-US" dirty="0"/>
              <a:t> 模型架构，结合 </a:t>
            </a:r>
            <a:r>
              <a:rPr lang="en-US" altLang="zh-CN" dirty="0"/>
              <a:t>RNNs</a:t>
            </a:r>
            <a:r>
              <a:rPr lang="zh-CN" altLang="en-US" dirty="0"/>
              <a:t> 和 </a:t>
            </a:r>
            <a:r>
              <a:rPr lang="en-US" altLang="zh-CN" dirty="0"/>
              <a:t>Transformer</a:t>
            </a:r>
            <a:r>
              <a:rPr lang="zh-CN" altLang="en-US" dirty="0"/>
              <a:t> 优点，同时缓解长序列和并行缺点</a:t>
            </a:r>
            <a:endParaRPr lang="en-US" altLang="zh-CN" dirty="0"/>
          </a:p>
          <a:p>
            <a:r>
              <a:rPr lang="zh-CN" altLang="en-US" dirty="0"/>
              <a:t>展示了 </a:t>
            </a:r>
            <a:r>
              <a:rPr lang="en-US" altLang="zh-CN" dirty="0"/>
              <a:t>RWKV</a:t>
            </a:r>
            <a:r>
              <a:rPr lang="zh-CN" altLang="en-US" dirty="0"/>
              <a:t> 在处理涉及大模型和长距离依赖关系的实时性能、效率和扩展能力</a:t>
            </a:r>
            <a:endParaRPr lang="en-US" altLang="zh-CN" dirty="0"/>
          </a:p>
          <a:p>
            <a:endParaRPr lang="e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353B45-BA5D-136E-1F87-DEA5C8709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42" y="3196751"/>
            <a:ext cx="5778855" cy="29781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2667ED-A600-43D7-19CE-3F8DA7D0C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256" y="3229025"/>
            <a:ext cx="4178940" cy="316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32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RWKV: Reinventing RNNs for the Transformer Era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A4C8D88-7F02-CBAF-737D-D87FC8B0A3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Transformer</a:t>
                </a:r>
                <a:r>
                  <a:rPr lang="zh-CN" altLang="en-US" dirty="0"/>
                  <a:t> 的二次 </a:t>
                </a:r>
                <a:r>
                  <a:rPr lang="en-US" altLang="zh-CN" dirty="0"/>
                  <a:t>Attention</a:t>
                </a:r>
                <a:r>
                  <a:rPr lang="zh-CN" altLang="en-US" dirty="0"/>
                  <a:t> 计算：</a:t>
                </a:r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𝐴𝑡𝑡𝑒𝑛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r>
                  <a:rPr lang="en-US" altLang="zh-CN" dirty="0"/>
                  <a:t>Attention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Free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Transformer</a:t>
                </a:r>
                <a:r>
                  <a:rPr lang="zh-CN" altLang="en-US" dirty="0"/>
                  <a:t> 计算：</a:t>
                </a:r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𝐴𝐹𝑇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受到 </a:t>
                </a:r>
                <a:r>
                  <a:rPr lang="en-US" altLang="zh-CN" dirty="0"/>
                  <a:t>AFT</a:t>
                </a:r>
                <a:r>
                  <a:rPr lang="zh-CN" altLang="en-US" dirty="0"/>
                  <a:t> 的启发，</a:t>
                </a:r>
                <a:r>
                  <a:rPr lang="en-US" altLang="zh-CN" dirty="0"/>
                  <a:t>RWKV</a:t>
                </a:r>
                <a:r>
                  <a:rPr lang="zh-CN" altLang="en-US" dirty="0"/>
                  <a:t> 中的每个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/>
                  <a:t> </a:t>
                </a:r>
                <a:r>
                  <a:rPr lang="zh-CN" altLang="en-US" dirty="0"/>
                  <a:t>成为一个 </a:t>
                </a:r>
                <a:r>
                  <a:rPr lang="en-US" altLang="zh-CN" dirty="0"/>
                  <a:t>channel-wise</a:t>
                </a:r>
                <a:r>
                  <a:rPr lang="zh-CN" altLang="en-US" dirty="0"/>
                  <a:t> 时间衰减向量：</a:t>
                </a: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" altLang="zh-CN" sz="2400" i="1" dirty="0"/>
              </a:p>
              <a:p>
                <a:endParaRPr lang="en" altLang="zh-CN" i="1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A4C8D88-7F02-CBAF-737D-D87FC8B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445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RWKV: Reinventing RNNs for the Transformer Era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66D4A3-6A54-E8C2-A3D1-7205D0F07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78" y="4330544"/>
            <a:ext cx="6056355" cy="223694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D219ACF-D7F4-175B-951C-D4EEDE1F5E6B}"/>
              </a:ext>
            </a:extLst>
          </p:cNvPr>
          <p:cNvGrpSpPr/>
          <p:nvPr/>
        </p:nvGrpSpPr>
        <p:grpSpPr>
          <a:xfrm>
            <a:off x="2388398" y="1954658"/>
            <a:ext cx="6804759" cy="1781399"/>
            <a:chOff x="1667435" y="1360170"/>
            <a:chExt cx="10494644" cy="2622746"/>
          </a:xfrm>
        </p:grpSpPr>
        <p:pic>
          <p:nvPicPr>
            <p:cNvPr id="9" name="Picture 2" descr="The Illustrated Transformer – Jay Alammar – Visualizing machine learning  one concept at a time.">
              <a:extLst>
                <a:ext uri="{FF2B5EF4-FFF2-40B4-BE49-F238E27FC236}">
                  <a16:creationId xmlns:a16="http://schemas.microsoft.com/office/drawing/2014/main" id="{76C41F3E-9698-AA18-CDD4-1EAE5EEC97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02" t="3324" r="12828" b="37503"/>
            <a:stretch/>
          </p:blipFill>
          <p:spPr bwMode="auto">
            <a:xfrm>
              <a:off x="1667435" y="1360170"/>
              <a:ext cx="8218844" cy="262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The Illustrated Transformer – Jay Alammar – Visualizing machine learning  one concept at a time.">
              <a:extLst>
                <a:ext uri="{FF2B5EF4-FFF2-40B4-BE49-F238E27FC236}">
                  <a16:creationId xmlns:a16="http://schemas.microsoft.com/office/drawing/2014/main" id="{55601183-8DBD-4925-CF70-A7C0F0F2C1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51" t="65820" r="66627" b="4797"/>
            <a:stretch/>
          </p:blipFill>
          <p:spPr bwMode="auto">
            <a:xfrm>
              <a:off x="10118126" y="2105136"/>
              <a:ext cx="2043953" cy="1302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15BC7D61-E2DF-8575-1AD6-313716AA50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 的二次 </a:t>
            </a:r>
            <a:r>
              <a:rPr lang="en-US" altLang="zh-CN" dirty="0"/>
              <a:t>Attention</a:t>
            </a:r>
            <a:r>
              <a:rPr lang="zh-CN" altLang="en-US" dirty="0"/>
              <a:t> 计算：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  <a:r>
              <a:rPr lang="zh-CN" altLang="en-US" dirty="0"/>
              <a:t> </a:t>
            </a:r>
            <a:r>
              <a:rPr lang="en-US" altLang="zh-CN" dirty="0"/>
              <a:t>Transformer</a:t>
            </a:r>
            <a:r>
              <a:rPr lang="zh-CN" altLang="en-US" dirty="0"/>
              <a:t> 计算：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027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RWKV </a:t>
            </a:r>
            <a:r>
              <a:rPr lang="zh-CN" altLang="en-US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特点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272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8DF02C1-9705-8A8D-2087-BC36CC7E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/>
              <a:t>RWKV</a:t>
            </a:r>
            <a:r>
              <a:rPr lang="zh-CN" altLang="en-US" sz="2800" dirty="0"/>
              <a:t> 特点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5D2C65-0915-2689-9E91-9F72AB5D4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755600" cy="4994910"/>
          </a:xfrm>
        </p:spPr>
        <p:txBody>
          <a:bodyPr anchor="ctr"/>
          <a:lstStyle/>
          <a:p>
            <a:r>
              <a:rPr lang="en" altLang="zh-CN" dirty="0"/>
              <a:t>RWKV</a:t>
            </a:r>
            <a:r>
              <a:rPr lang="zh-CN" altLang="en-US" dirty="0"/>
              <a:t> 结合 </a:t>
            </a:r>
            <a:r>
              <a:rPr lang="en" altLang="zh-CN" dirty="0"/>
              <a:t>Transformer</a:t>
            </a:r>
            <a:r>
              <a:rPr lang="zh-CN" altLang="en-US" dirty="0"/>
              <a:t> 并行能力和 </a:t>
            </a:r>
            <a:r>
              <a:rPr lang="en" altLang="zh-CN" dirty="0"/>
              <a:t>RNN</a:t>
            </a:r>
            <a:r>
              <a:rPr lang="zh-CN" altLang="en-US" dirty="0"/>
              <a:t> 时间序列处理能力，</a:t>
            </a:r>
            <a:r>
              <a:rPr lang="zh-CN" altLang="en" dirty="0"/>
              <a:t>结构上</a:t>
            </a:r>
            <a:r>
              <a:rPr lang="zh-CN" altLang="en-US" dirty="0"/>
              <a:t> </a:t>
            </a:r>
            <a:r>
              <a:rPr lang="en" altLang="zh-CN" dirty="0"/>
              <a:t>RWKV</a:t>
            </a:r>
            <a:r>
              <a:rPr lang="zh-CN" altLang="en-US" dirty="0"/>
              <a:t> 和 </a:t>
            </a:r>
            <a:r>
              <a:rPr lang="en" altLang="zh-CN" dirty="0"/>
              <a:t>Transformer</a:t>
            </a:r>
            <a:r>
              <a:rPr lang="zh-CN" altLang="en-US" dirty="0"/>
              <a:t> 相类似：</a:t>
            </a:r>
            <a:endParaRPr lang="en-US" altLang="zh-CN" dirty="0"/>
          </a:p>
          <a:p>
            <a:pPr lvl="1"/>
            <a:r>
              <a:rPr lang="en" altLang="zh-CN" b="1" dirty="0"/>
              <a:t>Time Mixing</a:t>
            </a:r>
            <a:r>
              <a:rPr lang="zh-CN" altLang="en-US" b="1" dirty="0"/>
              <a:t> </a:t>
            </a:r>
            <a:r>
              <a:rPr lang="zh-CN" altLang="en-US" dirty="0"/>
              <a:t>对应原来的 </a:t>
            </a:r>
            <a:r>
              <a:rPr lang="en" altLang="zh-CN" dirty="0"/>
              <a:t>Attention</a:t>
            </a:r>
            <a:r>
              <a:rPr lang="zh-CN" altLang="en" dirty="0"/>
              <a:t>，</a:t>
            </a:r>
            <a:r>
              <a:rPr lang="zh-CN" altLang="en-US" dirty="0"/>
              <a:t>因为它对不同时间上的</a:t>
            </a:r>
            <a:r>
              <a:rPr lang="en" altLang="zh-CN" dirty="0"/>
              <a:t>token</a:t>
            </a:r>
            <a:r>
              <a:rPr lang="zh-CN" altLang="en-US" dirty="0"/>
              <a:t>做了混合；</a:t>
            </a:r>
            <a:endParaRPr lang="en-US" altLang="zh-CN" dirty="0"/>
          </a:p>
          <a:p>
            <a:pPr lvl="1"/>
            <a:r>
              <a:rPr lang="en" altLang="zh-CN" b="1" dirty="0"/>
              <a:t>Channel Mixing</a:t>
            </a:r>
            <a:r>
              <a:rPr lang="zh-CN" altLang="en-US" b="1" dirty="0"/>
              <a:t> </a:t>
            </a:r>
            <a:r>
              <a:rPr lang="zh-CN" altLang="en-US" dirty="0"/>
              <a:t>对应原来的</a:t>
            </a:r>
            <a:r>
              <a:rPr lang="en" altLang="zh-CN" dirty="0"/>
              <a:t>FFN</a:t>
            </a:r>
            <a:r>
              <a:rPr lang="zh-CN" altLang="en" dirty="0"/>
              <a:t>，</a:t>
            </a:r>
            <a:r>
              <a:rPr lang="zh-CN" altLang="en-US" dirty="0"/>
              <a:t>因为就像原来的</a:t>
            </a:r>
            <a:r>
              <a:rPr lang="en" altLang="zh-CN" dirty="0"/>
              <a:t>FFN</a:t>
            </a:r>
            <a:r>
              <a:rPr lang="zh-CN" altLang="en-US" dirty="0"/>
              <a:t>一样，它对不同的</a:t>
            </a:r>
            <a:r>
              <a:rPr lang="en" altLang="zh-CN" dirty="0"/>
              <a:t>Embedding</a:t>
            </a:r>
            <a:r>
              <a:rPr lang="zh-CN" altLang="en-US" dirty="0"/>
              <a:t>维度做了混合。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EBDA53-F327-6ED9-EAD2-B04033EF3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025" y="1147604"/>
            <a:ext cx="2267209" cy="5251148"/>
          </a:xfrm>
          <a:prstGeom prst="rect">
            <a:avLst/>
          </a:prstGeom>
        </p:spPr>
      </p:pic>
      <p:pic>
        <p:nvPicPr>
          <p:cNvPr id="7" name="Picture 2" descr="Foundation Models, Transformers, BERT and GPT | Niklas Heidloff">
            <a:extLst>
              <a:ext uri="{FF2B5EF4-FFF2-40B4-BE49-F238E27FC236}">
                <a16:creationId xmlns:a16="http://schemas.microsoft.com/office/drawing/2014/main" id="{F7C01CB4-DB73-D944-EC0B-3D08DCCE4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0" t="7688" r="31249" b="12121"/>
          <a:stretch/>
        </p:blipFill>
        <p:spPr bwMode="auto">
          <a:xfrm>
            <a:off x="6271425" y="1042883"/>
            <a:ext cx="2212058" cy="536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08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/>
              <a:t>RWKV</a:t>
            </a:r>
            <a:r>
              <a:rPr lang="zh-CN" altLang="en-US" sz="2800" dirty="0"/>
              <a:t> </a:t>
            </a:r>
            <a:r>
              <a:rPr lang="zh-CN" altLang="en-US" dirty="0"/>
              <a:t>名字由来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4C8D88-7F02-CBAF-737D-D87FC8B0A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034887" cy="4994910"/>
          </a:xfrm>
        </p:spPr>
        <p:txBody>
          <a:bodyPr anchor="ctr"/>
          <a:lstStyle/>
          <a:p>
            <a:r>
              <a:rPr lang="en" altLang="zh-CN" dirty="0"/>
              <a:t>RWKV</a:t>
            </a:r>
            <a:r>
              <a:rPr lang="zh-CN" altLang="en-US" dirty="0"/>
              <a:t> 架构由四个核心元素构成，在时间混合 </a:t>
            </a:r>
            <a:r>
              <a:rPr lang="en" altLang="zh-CN" sz="2000" dirty="0"/>
              <a:t>Time Mixing</a:t>
            </a:r>
            <a:r>
              <a:rPr lang="zh-CN" altLang="en-US" dirty="0"/>
              <a:t> 和通道混合 </a:t>
            </a:r>
            <a:r>
              <a:rPr lang="en" altLang="zh-CN" sz="2000" dirty="0"/>
              <a:t>Channel Mixing</a:t>
            </a:r>
            <a:r>
              <a:rPr lang="zh-CN" altLang="en-US" sz="2000" dirty="0"/>
              <a:t> </a:t>
            </a:r>
            <a:r>
              <a:rPr lang="zh-CN" altLang="en-US" dirty="0"/>
              <a:t>中发挥关键作用：</a:t>
            </a:r>
          </a:p>
          <a:p>
            <a:pPr lvl="1"/>
            <a:r>
              <a:rPr lang="en" altLang="zh-CN" b="1" dirty="0"/>
              <a:t>R</a:t>
            </a:r>
            <a:r>
              <a:rPr lang="zh-CN" altLang="en" b="1" dirty="0"/>
              <a:t>：</a:t>
            </a:r>
            <a:r>
              <a:rPr lang="en" altLang="zh-CN" dirty="0"/>
              <a:t>Receptance</a:t>
            </a:r>
            <a:r>
              <a:rPr lang="zh-CN" altLang="en-US" dirty="0"/>
              <a:t> 向量，作为过去信息的接收程度的接受向量；</a:t>
            </a:r>
          </a:p>
          <a:p>
            <a:pPr lvl="1"/>
            <a:r>
              <a:rPr lang="en" altLang="zh-CN" b="1" dirty="0"/>
              <a:t>W</a:t>
            </a:r>
            <a:r>
              <a:rPr lang="zh-CN" altLang="en" b="1" dirty="0"/>
              <a:t>：</a:t>
            </a:r>
            <a:r>
              <a:rPr lang="en" altLang="zh-CN" dirty="0"/>
              <a:t>Weight</a:t>
            </a:r>
            <a:r>
              <a:rPr lang="zh-CN" altLang="en-US" dirty="0"/>
              <a:t> 向量，位置权重衰减向量，模型中可训练参数；</a:t>
            </a:r>
          </a:p>
          <a:p>
            <a:pPr lvl="1"/>
            <a:r>
              <a:rPr lang="en" altLang="zh-CN" b="1" dirty="0"/>
              <a:t>K</a:t>
            </a:r>
            <a:r>
              <a:rPr lang="zh-CN" altLang="en" b="1" dirty="0"/>
              <a:t>：</a:t>
            </a:r>
            <a:r>
              <a:rPr lang="en" altLang="zh-CN" dirty="0"/>
              <a:t>Key</a:t>
            </a:r>
            <a:r>
              <a:rPr lang="zh-CN" altLang="en-US" dirty="0"/>
              <a:t> 向量，类似于 </a:t>
            </a:r>
            <a:r>
              <a:rPr lang="en-US" altLang="zh-CN" dirty="0"/>
              <a:t>Attention</a:t>
            </a:r>
            <a:r>
              <a:rPr lang="zh-CN" altLang="en-US" dirty="0"/>
              <a:t> 中 </a:t>
            </a:r>
            <a:r>
              <a:rPr lang="en" altLang="zh-CN" dirty="0"/>
              <a:t>Key</a:t>
            </a:r>
            <a:r>
              <a:rPr lang="zh-CN" altLang="en-US" dirty="0"/>
              <a:t>；</a:t>
            </a:r>
            <a:endParaRPr lang="zh-CN" altLang="en" dirty="0"/>
          </a:p>
          <a:p>
            <a:pPr lvl="1"/>
            <a:r>
              <a:rPr lang="en" altLang="zh-CN" b="1" dirty="0"/>
              <a:t>V</a:t>
            </a:r>
            <a:r>
              <a:rPr lang="zh-CN" altLang="en" b="1" dirty="0"/>
              <a:t>：</a:t>
            </a:r>
            <a:r>
              <a:rPr lang="en" altLang="zh-CN" dirty="0"/>
              <a:t>Value</a:t>
            </a:r>
            <a:r>
              <a:rPr lang="zh-CN" altLang="en-US" dirty="0"/>
              <a:t> 向量，类似于 </a:t>
            </a:r>
            <a:r>
              <a:rPr lang="en-US" altLang="zh-CN" dirty="0"/>
              <a:t>Attention</a:t>
            </a:r>
            <a:r>
              <a:rPr lang="zh-CN" altLang="en-US" dirty="0"/>
              <a:t> 中 </a:t>
            </a:r>
            <a:r>
              <a:rPr lang="en" altLang="zh-CN" dirty="0"/>
              <a:t>Value</a:t>
            </a:r>
            <a:r>
              <a:rPr lang="zh-CN" altLang="en-US" dirty="0"/>
              <a:t>。</a:t>
            </a:r>
            <a:endParaRPr lang="en" altLang="zh-C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C3E754E-63BA-922A-31FA-BF1B343B1EB7}"/>
              </a:ext>
            </a:extLst>
          </p:cNvPr>
          <p:cNvGrpSpPr/>
          <p:nvPr/>
        </p:nvGrpSpPr>
        <p:grpSpPr>
          <a:xfrm>
            <a:off x="6365354" y="909515"/>
            <a:ext cx="5468058" cy="5468529"/>
            <a:chOff x="6365354" y="909515"/>
            <a:chExt cx="5468058" cy="546852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C07A14-DAF1-A170-1D83-AE5FCA46D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5354" y="1103932"/>
              <a:ext cx="2267209" cy="525114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5953F75-7D4B-EE22-D6B3-6FD499072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36958" y="909515"/>
              <a:ext cx="2996454" cy="5468529"/>
            </a:xfrm>
            <a:prstGeom prst="rect">
              <a:avLst/>
            </a:prstGeom>
          </p:spPr>
        </p:pic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EFDB50DA-09CD-7890-F2E0-83C964C03F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0742" y="2485016"/>
              <a:ext cx="1275230" cy="73152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5E3D3FBA-B00A-8D77-A71F-CFDD55625152}"/>
                </a:ext>
              </a:extLst>
            </p:cNvPr>
            <p:cNvCxnSpPr>
              <a:cxnSpLocks/>
            </p:cNvCxnSpPr>
            <p:nvPr/>
          </p:nvCxnSpPr>
          <p:spPr>
            <a:xfrm>
              <a:off x="8117986" y="4699175"/>
              <a:ext cx="1337986" cy="12025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0002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527E2F0-5589-2544-0C3F-B62E3826D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90" y="514924"/>
            <a:ext cx="10963473" cy="589190"/>
          </a:xfrm>
        </p:spPr>
        <p:txBody>
          <a:bodyPr/>
          <a:lstStyle/>
          <a:p>
            <a:r>
              <a:rPr lang="en" altLang="zh-CN" sz="2800" dirty="0"/>
              <a:t>RWKV</a:t>
            </a:r>
            <a:r>
              <a:rPr lang="zh-CN" altLang="en-US" sz="2800" dirty="0"/>
              <a:t> 特点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1432F85C-E3B8-9677-1482-43FE57E3243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6" y="1360170"/>
                <a:ext cx="4755600" cy="4994910"/>
              </a:xfrm>
            </p:spPr>
            <p:txBody>
              <a:bodyPr anchor="ctr"/>
              <a:lstStyle/>
              <a:p>
                <a:r>
                  <a:rPr lang="zh-CN" altLang="en-US" dirty="0"/>
                  <a:t> 在两个模块里都出现了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，它指对于每一个 </a:t>
                </a:r>
                <a:r>
                  <a:rPr lang="en" altLang="zh-CN" dirty="0"/>
                  <a:t>token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都把它以一定的比例和前一个 </a:t>
                </a:r>
                <a:r>
                  <a:rPr lang="en" altLang="zh-CN" dirty="0"/>
                  <a:t>token</a:t>
                </a:r>
                <a:r>
                  <a:rPr lang="zh-CN" altLang="en-US" dirty="0"/>
                  <a:t> 混合，文中称为 </a:t>
                </a:r>
                <a:r>
                  <a:rPr lang="en" altLang="zh-CN" dirty="0"/>
                  <a:t>token shift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r>
                  <a:rPr lang="zh-CN" altLang="en-US" b="1" dirty="0"/>
                  <a:t>训练：</a:t>
                </a:r>
                <a:r>
                  <a:rPr lang="zh-CN" altLang="en-US" dirty="0"/>
                  <a:t>该行为通过将输入矩阵在时间方向上位移一格，然后和原本的矩阵以一定的比例叠加。</a:t>
                </a:r>
                <a:endParaRPr lang="en-US" altLang="zh-CN" dirty="0"/>
              </a:p>
              <a:p>
                <a:pPr lvl="1"/>
                <a:r>
                  <a:rPr lang="zh-CN" altLang="en-US" b="1" dirty="0"/>
                  <a:t>推理：</a:t>
                </a:r>
                <a:r>
                  <a:rPr lang="zh-CN" altLang="en-US" dirty="0"/>
                  <a:t>简单地将新 </a:t>
                </a:r>
                <a:r>
                  <a:rPr lang="en" altLang="zh-CN" dirty="0"/>
                  <a:t>token</a:t>
                </a:r>
                <a:r>
                  <a:rPr lang="zh-CN" altLang="en-US" dirty="0"/>
                  <a:t> 和上一个 </a:t>
                </a:r>
                <a:r>
                  <a:rPr lang="en" altLang="zh-CN" dirty="0"/>
                  <a:t>token</a:t>
                </a:r>
                <a:r>
                  <a:rPr lang="zh-CN" altLang="en-US" dirty="0"/>
                  <a:t> 混合叠加。</a:t>
                </a:r>
                <a:endParaRPr lang="en-US" altLang="zh-CN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1432F85C-E3B8-9677-1482-43FE57E32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6" y="1360170"/>
                <a:ext cx="4755600" cy="4994910"/>
              </a:xfrm>
              <a:blipFill>
                <a:blip r:embed="rId2"/>
                <a:stretch>
                  <a:fillRect l="-798" r="-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CFAE24F7-688C-E312-1F47-894C274E73BE}"/>
              </a:ext>
            </a:extLst>
          </p:cNvPr>
          <p:cNvGrpSpPr/>
          <p:nvPr/>
        </p:nvGrpSpPr>
        <p:grpSpPr>
          <a:xfrm>
            <a:off x="6365354" y="909515"/>
            <a:ext cx="5468058" cy="5468529"/>
            <a:chOff x="6365354" y="909515"/>
            <a:chExt cx="5468058" cy="546852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07A4E60-6529-708B-15C0-03E23EDE5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5354" y="1103932"/>
              <a:ext cx="2267209" cy="5251148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9534F9A-EAD1-8AE5-EC80-C3E1BB6F7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6958" y="909515"/>
              <a:ext cx="2996454" cy="5468529"/>
            </a:xfrm>
            <a:prstGeom prst="rect">
              <a:avLst/>
            </a:prstGeom>
          </p:spPr>
        </p:pic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9E2E3F5C-9E3D-0724-ABEB-ECADE7263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0742" y="2485016"/>
              <a:ext cx="1275230" cy="73152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F4E97FA2-195E-81A4-1E27-F422097F65D8}"/>
                </a:ext>
              </a:extLst>
            </p:cNvPr>
            <p:cNvCxnSpPr>
              <a:cxnSpLocks/>
            </p:cNvCxnSpPr>
            <p:nvPr/>
          </p:nvCxnSpPr>
          <p:spPr>
            <a:xfrm>
              <a:off x="8117986" y="4699175"/>
              <a:ext cx="1337986" cy="12025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866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RWKV</a:t>
            </a:r>
            <a:r>
              <a:rPr lang="zh-CN" altLang="en-US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模型结构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7182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F886E82-6D01-1CB4-12EA-CD9F1F56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Question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264F2B-06D0-D413-D72E-A4FF791AAD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RWKV</a:t>
            </a:r>
            <a:r>
              <a:rPr lang="zh-CN" altLang="en-US" dirty="0"/>
              <a:t> 如果成为了 </a:t>
            </a:r>
            <a:r>
              <a:rPr lang="en-US" altLang="zh-CN" dirty="0"/>
              <a:t>Transformer</a:t>
            </a:r>
            <a:r>
              <a:rPr lang="zh-CN" altLang="en-US" dirty="0"/>
              <a:t> 的吓一跳技术，会如 </a:t>
            </a:r>
            <a:r>
              <a:rPr lang="en-US" altLang="zh-CN" dirty="0"/>
              <a:t>Transformer</a:t>
            </a:r>
            <a:r>
              <a:rPr lang="zh-CN" altLang="en-US" dirty="0"/>
              <a:t> 那样对新的 </a:t>
            </a:r>
            <a:r>
              <a:rPr lang="en-US" altLang="zh-CN" dirty="0"/>
              <a:t>AI </a:t>
            </a:r>
            <a:r>
              <a:rPr lang="zh-CN" altLang="en-US" dirty="0"/>
              <a:t>芯片会带来革命变化或者机遇吗？</a:t>
            </a:r>
          </a:p>
        </p:txBody>
      </p:sp>
    </p:spTree>
    <p:extLst>
      <p:ext uri="{BB962C8B-B14F-4D97-AF65-F5344CB8AC3E}">
        <p14:creationId xmlns:p14="http://schemas.microsoft.com/office/powerpoint/2010/main" val="329816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D5AFAC-26F5-F11E-CC59-675A92C5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Time-Mixing</a:t>
            </a:r>
            <a:r>
              <a:rPr lang="zh-CN" altLang="en-US" sz="2800" dirty="0"/>
              <a:t> 时间混合模块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25B17F8-DB54-6829-0BE8-281DC54FA5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4529277" cy="499491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𝑤𝑘𝑣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⨀</m:t>
                            </m:r>
                          </m:e>
                        </m:nary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 +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⨀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𝑤𝑘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𝑤𝑘𝑣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不引入二次复杂度情况下，充当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𝐴𝑡𝑡𝑒𝑛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25B17F8-DB54-6829-0BE8-281DC54FA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4529277" cy="4994910"/>
              </a:xfrm>
              <a:blipFill>
                <a:blip r:embed="rId2"/>
                <a:stretch>
                  <a:fillRect l="-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62654C98-FFF9-493E-27A9-503DAFD81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515" y="1360170"/>
            <a:ext cx="5809593" cy="469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1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D5AFAC-26F5-F11E-CC59-675A92C5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Channel-mixing</a:t>
            </a:r>
            <a:r>
              <a:rPr lang="zh-CN" altLang="en-US" sz="2800" dirty="0"/>
              <a:t> 通道混合模块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25B17F8-DB54-6829-0BE8-281DC54FA5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4529277" cy="499491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⨀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,0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其中，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可以作为遗忘门，用于遗忘不必要的历史信息</a:t>
                </a:r>
                <a:endParaRPr lang="en-US" altLang="zh-CN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25B17F8-DB54-6829-0BE8-281DC54FA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4529277" cy="4994910"/>
              </a:xfrm>
              <a:blipFill>
                <a:blip r:embed="rId2"/>
                <a:stretch>
                  <a:fillRect l="-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38EEC212-43F3-FA82-A9B8-888AB0F07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452" y="1258645"/>
            <a:ext cx="5146698" cy="509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3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D5AFAC-26F5-F11E-CC59-675A92C5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Time-Mixing</a:t>
            </a:r>
            <a:r>
              <a:rPr lang="zh-CN" altLang="en-US" sz="2800" dirty="0"/>
              <a:t>  </a:t>
            </a:r>
            <a:r>
              <a:rPr lang="en-US" altLang="zh-CN" sz="2800" dirty="0"/>
              <a:t>+</a:t>
            </a:r>
            <a:r>
              <a:rPr lang="zh-CN" altLang="en-US" sz="2800" dirty="0"/>
              <a:t> </a:t>
            </a:r>
            <a:r>
              <a:rPr lang="en-US" altLang="zh-CN" sz="2800" dirty="0"/>
              <a:t>Channel-mixing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25B17F8-DB54-6829-0BE8-281DC54FA5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55929"/>
                <a:ext cx="5146698" cy="4994910"/>
              </a:xfrm>
            </p:spPr>
            <p:txBody>
              <a:bodyPr anchor="t"/>
              <a:lstStyle/>
              <a:p>
                <a:r>
                  <a:rPr lang="en-US" altLang="zh-CN" dirty="0"/>
                  <a:t>RWKV</a:t>
                </a:r>
                <a:r>
                  <a:rPr lang="zh-CN" altLang="en-US" dirty="0"/>
                  <a:t> 方便并行计算，提高扩展性</a:t>
                </a:r>
                <a:endParaRPr lang="en-US" altLang="zh-CN" dirty="0"/>
              </a:p>
              <a:p>
                <a:r>
                  <a:rPr lang="zh-CN" altLang="en-US" dirty="0"/>
                  <a:t>处理数据批大小为 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，序列长度为 </a:t>
                </a:r>
                <a:r>
                  <a:rPr lang="en-US" altLang="zh-CN" dirty="0"/>
                  <a:t>T</a:t>
                </a:r>
              </a:p>
              <a:p>
                <a:r>
                  <a:rPr lang="zh-CN" altLang="en-US" dirty="0"/>
                  <a:t>计算时间复杂度为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𝐵𝑇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𝑤𝑘𝑣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依赖串行扫描复杂度为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𝐵𝑇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25B17F8-DB54-6829-0BE8-281DC54FA5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55929"/>
                <a:ext cx="5146698" cy="4994910"/>
              </a:xfrm>
              <a:blipFill>
                <a:blip r:embed="rId2"/>
                <a:stretch>
                  <a:fillRect l="-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38EEC212-43F3-FA82-A9B8-888AB0F07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452" y="1258645"/>
            <a:ext cx="5146698" cy="509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5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D5AFAC-26F5-F11E-CC59-675A92C5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RWKV</a:t>
            </a:r>
            <a:r>
              <a:rPr lang="zh-CN" altLang="en-US" dirty="0"/>
              <a:t> 捕抓信息的机制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5B17F8-DB54-6829-0BE8-281DC54FA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4" y="1355929"/>
            <a:ext cx="10963473" cy="4994910"/>
          </a:xfrm>
        </p:spPr>
        <p:txBody>
          <a:bodyPr anchor="t"/>
          <a:lstStyle/>
          <a:p>
            <a:r>
              <a:rPr lang="en-US" altLang="zh-CN" dirty="0"/>
              <a:t>RWKV</a:t>
            </a:r>
            <a:r>
              <a:rPr lang="zh-CN" altLang="en-US" dirty="0"/>
              <a:t> 通过循环、时间衰减、</a:t>
            </a:r>
            <a:r>
              <a:rPr lang="en-US" altLang="zh-CN" dirty="0"/>
              <a:t>token-shift</a:t>
            </a:r>
            <a:r>
              <a:rPr lang="zh-CN" altLang="en-US" dirty="0"/>
              <a:t> 组合来捕抓和传播序列信息：</a:t>
            </a:r>
            <a:endParaRPr lang="en-US" altLang="zh-CN" dirty="0"/>
          </a:p>
          <a:p>
            <a:pPr lvl="1"/>
            <a:r>
              <a:rPr lang="zh-CN" altLang="en-US" b="1" dirty="0"/>
              <a:t>循环：</a:t>
            </a:r>
            <a:r>
              <a:rPr lang="zh-CN" altLang="en-US" dirty="0"/>
              <a:t>通过时间步传递局部信息和捕抓序列中的复杂关系</a:t>
            </a:r>
            <a:endParaRPr lang="en-US" altLang="zh-CN" dirty="0"/>
          </a:p>
          <a:p>
            <a:pPr lvl="1"/>
            <a:r>
              <a:rPr lang="zh-CN" altLang="en-US" b="1" dirty="0"/>
              <a:t>时间衰减：</a:t>
            </a:r>
            <a:r>
              <a:rPr lang="zh-CN" altLang="en-US" dirty="0"/>
              <a:t>通过逐渐减少过去信息的影响，隐式地引入位置信息</a:t>
            </a:r>
            <a:endParaRPr lang="en-US" altLang="zh-CN" dirty="0"/>
          </a:p>
          <a:p>
            <a:pPr lvl="1"/>
            <a:r>
              <a:rPr lang="en-US" altLang="zh-CN" b="1" dirty="0"/>
              <a:t> token-shift</a:t>
            </a:r>
            <a:r>
              <a:rPr lang="zh-CN" altLang="en-US" b="1" dirty="0"/>
              <a:t>：</a:t>
            </a:r>
            <a:r>
              <a:rPr lang="zh-CN" altLang="en-US" dirty="0"/>
              <a:t>在当前输入和上一个输入间线性插值，聚合和控制输入通道中信息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A19ED0-DCAA-DB5F-EC26-19327FE8B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93" y="3600720"/>
            <a:ext cx="6136575" cy="295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6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RWKV</a:t>
            </a:r>
            <a:r>
              <a:rPr lang="zh-CN" altLang="en-US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性能分析</a:t>
            </a:r>
            <a:r>
              <a:rPr lang="en-US" altLang="zh-CN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endParaRPr lang="zh-CN" altLang="en-US" sz="115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9075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9A3EB9-FE6A-12C4-7630-E1361F9E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模型可视化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2A0CC2-E047-8B3B-AA40-658853806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RWKV</a:t>
            </a:r>
            <a:r>
              <a:rPr lang="zh-CN" altLang="en-US" dirty="0"/>
              <a:t> 模型每层中时间衰减的可视化情况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EACBEA-4B56-1CD4-7F47-D61D6F00F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319" y="1896035"/>
            <a:ext cx="6066123" cy="46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30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09A3EB9-FE6A-12C4-7630-E1361F9E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模型可视化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2A0CC2-E047-8B3B-AA40-658853806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使用因果追踪的方法展示信息传递路径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A31B17-C45F-C83D-1610-E7C34E01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46" y="2160842"/>
            <a:ext cx="9351269" cy="413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5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D5AFAC-26F5-F11E-CC59-675A92C5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RWKV</a:t>
            </a:r>
            <a:r>
              <a:rPr lang="zh-CN" altLang="en-US" dirty="0"/>
              <a:t> 复杂度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5B17F8-DB54-6829-0BE8-281DC54FA5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dirty="0"/>
              <a:t>KV Cache</a:t>
            </a:r>
            <a:r>
              <a:rPr lang="zh-CN" altLang="en-US" dirty="0"/>
              <a:t> 也能做到线性推理，本质上是空间换时间。某种意义上，</a:t>
            </a:r>
            <a:r>
              <a:rPr lang="en" altLang="zh-CN" dirty="0"/>
              <a:t>Linear</a:t>
            </a:r>
            <a:r>
              <a:rPr lang="zh-CN" altLang="en-US" dirty="0"/>
              <a:t> 注意力也是空间换时间，毕竟推理时也必须额外记忆 </a:t>
            </a:r>
            <a:r>
              <a:rPr lang="en" altLang="zh-CN" dirty="0"/>
              <a:t>RNN</a:t>
            </a:r>
            <a:r>
              <a:rPr lang="zh-CN" altLang="en-US" dirty="0"/>
              <a:t> 状态。区别是什么？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6442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D5AFAC-26F5-F11E-CC59-675A92C5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RWKV</a:t>
            </a:r>
            <a:r>
              <a:rPr lang="zh-CN" altLang="en-US" dirty="0"/>
              <a:t> 复杂度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5B17F8-DB54-6829-0BE8-281DC54FA5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KV Cache</a:t>
            </a:r>
            <a:r>
              <a:rPr lang="zh-CN" altLang="en-US" dirty="0"/>
              <a:t> 必须随着序列长度增长而不断变大，即上下文越长，所需 </a:t>
            </a:r>
            <a:r>
              <a:rPr lang="en" altLang="zh-CN" dirty="0"/>
              <a:t>KV Cache</a:t>
            </a:r>
            <a:r>
              <a:rPr lang="zh-CN" altLang="en-US" dirty="0"/>
              <a:t>越大。但是 </a:t>
            </a:r>
            <a:r>
              <a:rPr lang="en" altLang="zh-CN" dirty="0"/>
              <a:t>RWKV/AFT</a:t>
            </a:r>
            <a:r>
              <a:rPr lang="zh-CN" altLang="en-US" dirty="0"/>
              <a:t> 在 </a:t>
            </a:r>
            <a:r>
              <a:rPr lang="en" altLang="zh-CN" dirty="0"/>
              <a:t>RNN</a:t>
            </a:r>
            <a:r>
              <a:rPr lang="zh-CN" altLang="en-US" dirty="0"/>
              <a:t> 形式下状态是与上下文长度无关。</a:t>
            </a:r>
          </a:p>
        </p:txBody>
      </p:sp>
    </p:spTree>
    <p:extLst>
      <p:ext uri="{BB962C8B-B14F-4D97-AF65-F5344CB8AC3E}">
        <p14:creationId xmlns:p14="http://schemas.microsoft.com/office/powerpoint/2010/main" val="80920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RWKV</a:t>
            </a:r>
            <a:r>
              <a:rPr lang="zh-CN" altLang="en-US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应用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1340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EFC2B-26DD-27A2-26E9-15BB9158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38" y="1308253"/>
            <a:ext cx="10064685" cy="499133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346EE25-1A77-B6B7-F88B-3B46C2B23002}"/>
              </a:ext>
            </a:extLst>
          </p:cNvPr>
          <p:cNvSpPr/>
          <p:nvPr/>
        </p:nvSpPr>
        <p:spPr>
          <a:xfrm>
            <a:off x="3808383" y="3654650"/>
            <a:ext cx="7040880" cy="2644936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511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BE7C64F-972A-1067-EA66-0EA4586F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ChatRWKV</a:t>
            </a:r>
            <a:endParaRPr lang="zh-CN" altLang="en-US" dirty="0"/>
          </a:p>
        </p:txBody>
      </p:sp>
      <p:pic>
        <p:nvPicPr>
          <p:cNvPr id="18434" name="Picture 2" descr="ChatRWKV-strategy">
            <a:extLst>
              <a:ext uri="{FF2B5EF4-FFF2-40B4-BE49-F238E27FC236}">
                <a16:creationId xmlns:a16="http://schemas.microsoft.com/office/drawing/2014/main" id="{0D212377-78BD-D17D-9032-FC0F4DB6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00" y="1147604"/>
            <a:ext cx="8723341" cy="534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568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>
                <a:latin typeface="+mj-ea"/>
                <a:sym typeface="Huawei Sans" panose="020C0503030203020204" pitchFamily="34" charset="0"/>
              </a:rPr>
              <a:t>应用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链接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BEE363-8CB3-D24E-9F97-2BA5665CC3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https://huggingface.co/models?search=RWKV</a:t>
            </a:r>
            <a:endParaRPr lang="e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964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总结与思考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05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6432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1991588" y="1259740"/>
            <a:ext cx="2600960" cy="15451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EFC2B-26DD-27A2-26E9-15BB9158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38" y="1308253"/>
            <a:ext cx="10064685" cy="499133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346EE25-1A77-B6B7-F88B-3B46C2B23002}"/>
              </a:ext>
            </a:extLst>
          </p:cNvPr>
          <p:cNvSpPr/>
          <p:nvPr/>
        </p:nvSpPr>
        <p:spPr>
          <a:xfrm>
            <a:off x="3797992" y="3598256"/>
            <a:ext cx="7040880" cy="2701329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250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37F3758-DA13-85B1-B0C7-189DE2D7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1C765FCE-AFF5-FC08-9F90-D9679E4B6E6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zh-CN" altLang="en-US" sz="2000" dirty="0"/>
                  <a:t>由于历史信息保存在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000" dirty="0"/>
                  <a:t> 向量中，因此对长依赖关系的能力会比原始 </a:t>
                </a:r>
                <a:r>
                  <a:rPr lang="en" altLang="zh-CN" sz="2000" dirty="0"/>
                  <a:t>Attention </a:t>
                </a:r>
                <a:r>
                  <a:rPr lang="zh-CN" altLang="en-US" sz="2000" dirty="0"/>
                  <a:t>差。</a:t>
                </a:r>
                <a:endParaRPr lang="en-US" altLang="zh-CN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sz="2000" dirty="0"/>
                  <a:t>对 </a:t>
                </a:r>
                <a:r>
                  <a:rPr lang="en" altLang="zh-CN" sz="2000" dirty="0"/>
                  <a:t>Prompt</a:t>
                </a:r>
                <a:r>
                  <a:rPr lang="zh-CN" altLang="en-US" sz="2000" dirty="0"/>
                  <a:t> 鲁棒性比 </a:t>
                </a:r>
                <a:r>
                  <a:rPr lang="en" altLang="zh-CN" sz="2000" dirty="0"/>
                  <a:t>Transformer</a:t>
                </a:r>
                <a:r>
                  <a:rPr lang="zh-CN" altLang="en-US" sz="2000" dirty="0"/>
                  <a:t> 架构是未知的，对 </a:t>
                </a:r>
                <a:r>
                  <a:rPr lang="en-US" altLang="zh-CN" sz="2000" dirty="0"/>
                  <a:t>Prompt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Engine</a:t>
                </a:r>
                <a:r>
                  <a:rPr lang="zh-CN" altLang="en-US" sz="2000" dirty="0"/>
                  <a:t> 的依赖性会更重。</a:t>
                </a:r>
                <a:endParaRPr lang="en-US" altLang="zh-CN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sz="2000" dirty="0"/>
                  <a:t>用 </a:t>
                </a:r>
                <a:r>
                  <a:rPr lang="en" altLang="zh-CN" sz="2000" dirty="0"/>
                  <a:t>element wise</a:t>
                </a:r>
                <a:r>
                  <a:rPr lang="zh-CN" altLang="en-US" sz="2000" dirty="0"/>
                  <a:t> 替代原始 </a:t>
                </a:r>
                <a:r>
                  <a:rPr lang="en" altLang="zh-CN" sz="2000" dirty="0"/>
                  <a:t>Transformer</a:t>
                </a:r>
                <a:r>
                  <a:rPr lang="zh-CN" altLang="en-US" sz="2000" dirty="0"/>
                  <a:t> 矩阵乘计算，计算复杂度有理论优势，对大部分</a:t>
                </a:r>
                <a:r>
                  <a:rPr lang="en-US" altLang="zh-CN" sz="2000" dirty="0"/>
                  <a:t> AI</a:t>
                </a:r>
                <a:r>
                  <a:rPr lang="zh-CN" altLang="en-US" sz="2000" dirty="0"/>
                  <a:t> 芯片厂商是恶劣，特别是华为昇腾</a:t>
                </a:r>
                <a:r>
                  <a:rPr lang="en-US" altLang="zh-CN" sz="2000" dirty="0"/>
                  <a:t> NPU</a:t>
                </a:r>
                <a:r>
                  <a:rPr lang="zh-CN" altLang="en-US" sz="2000" dirty="0"/>
                  <a:t>，大量使用 </a:t>
                </a:r>
                <a:r>
                  <a:rPr lang="en-US" altLang="zh-CN" sz="2000" dirty="0"/>
                  <a:t>CUDA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core</a:t>
                </a:r>
                <a:r>
                  <a:rPr lang="zh-CN" altLang="en-US" sz="2000" dirty="0"/>
                  <a:t> 或者 </a:t>
                </a:r>
                <a:r>
                  <a:rPr lang="en-US" altLang="zh-CN" sz="2000" dirty="0"/>
                  <a:t>Vector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Core</a:t>
                </a:r>
                <a:r>
                  <a:rPr lang="zh-CN" altLang="en-US" sz="2000" dirty="0"/>
                  <a:t>。</a:t>
                </a:r>
              </a:p>
            </p:txBody>
          </p:sp>
        </mc:Choice>
        <mc:Fallback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1C765FCE-AFF5-FC08-9F90-D9679E4B6E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0526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F9DC2CC-653D-8285-2EB4-22C7CF58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参考</a:t>
            </a:r>
            <a:r>
              <a:rPr lang="en-US" altLang="zh-CN" dirty="0"/>
              <a:t>&amp;</a:t>
            </a:r>
            <a:r>
              <a:rPr lang="zh-CN" altLang="en-US" dirty="0"/>
              <a:t>引用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A6F168E-A39D-FEB8-083F-AF4A557739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1400" dirty="0">
                <a:hlinkClick r:id="rId2"/>
              </a:rPr>
              <a:t>https://arxiv.org/abs/2006.16236</a:t>
            </a:r>
            <a:endParaRPr lang="en" altLang="zh-CN" sz="1400" dirty="0"/>
          </a:p>
          <a:p>
            <a:r>
              <a:rPr lang="en" altLang="zh-CN" sz="1400" dirty="0">
                <a:hlinkClick r:id="rId3"/>
              </a:rPr>
              <a:t>https://www.rwkv.com/</a:t>
            </a:r>
            <a:endParaRPr lang="en" altLang="zh-CN" sz="1400" dirty="0"/>
          </a:p>
          <a:p>
            <a:r>
              <a:rPr lang="en" altLang="zh-CN" sz="1400" dirty="0">
                <a:hlinkClick r:id="rId4"/>
              </a:rPr>
              <a:t>https://arxiv.org/abs/2105.14103</a:t>
            </a:r>
            <a:endParaRPr lang="en" altLang="zh-CN" sz="1400" dirty="0"/>
          </a:p>
          <a:p>
            <a:r>
              <a:rPr lang="en" altLang="zh-CN" sz="1400" dirty="0">
                <a:hlinkClick r:id="rId5"/>
              </a:rPr>
              <a:t>https://github.com/BlinkDL/RWKV-LM</a:t>
            </a:r>
            <a:endParaRPr lang="en" altLang="zh-CN" sz="1400" dirty="0"/>
          </a:p>
          <a:p>
            <a:r>
              <a:rPr lang="en" altLang="zh-CN" sz="1400" dirty="0">
                <a:hlinkClick r:id="rId6"/>
              </a:rPr>
              <a:t>https://wiki.rwkv.com/</a:t>
            </a:r>
            <a:endParaRPr lang="en" altLang="zh-CN" sz="1400" dirty="0"/>
          </a:p>
          <a:p>
            <a:endParaRPr lang="en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52250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AF21983C-F8D5-8C1E-BD34-550BFEFB74E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5400" b="0" dirty="0"/>
                  <a:t>改进 </a:t>
                </a:r>
                <a:r>
                  <a:rPr lang="en" altLang="zh-CN" sz="5400" b="0" dirty="0"/>
                  <a:t>Softmax</a:t>
                </a:r>
                <a:r>
                  <a:rPr lang="zh-CN" altLang="en-US" sz="5400" b="0" dirty="0"/>
                  <a:t> 降低计算复杂度从：</a:t>
                </a:r>
                <a:endParaRPr lang="en-US" altLang="zh-CN" sz="5400" b="0" dirty="0"/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" altLang="zh-CN" sz="5400" b="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sz="5400" b="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" altLang="zh-CN" sz="5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zh-CN" sz="5400" b="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5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" altLang="zh-CN" sz="54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5400" b="0" dirty="0"/>
                  <a:t> 到 </a:t>
                </a:r>
                <a14:m>
                  <m:oMath xmlns:m="http://schemas.openxmlformats.org/officeDocument/2006/math">
                    <m:r>
                      <a:rPr lang="en" altLang="zh-CN" sz="5400" b="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sz="5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5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sz="5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5400" b="0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AF21983C-F8D5-8C1E-BD34-550BFEFB7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05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F886E82-6D01-1CB4-12EA-CD9F1F56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Question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264F2B-06D0-D413-D72E-A4FF791AAD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带来什么好处吗？</a:t>
            </a:r>
          </a:p>
        </p:txBody>
      </p:sp>
    </p:spTree>
    <p:extLst>
      <p:ext uri="{BB962C8B-B14F-4D97-AF65-F5344CB8AC3E}">
        <p14:creationId xmlns:p14="http://schemas.microsoft.com/office/powerpoint/2010/main" val="898737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69E29-61C2-2499-2B15-D0504D90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模型的显示好处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970E22-469F-CFCC-6754-4D54CE67A6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单 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 推理时间恒定，总推理时间随序列长度线性增长</a:t>
            </a:r>
            <a:endParaRPr kumimoji="1" lang="en-US" altLang="zh-CN" dirty="0"/>
          </a:p>
          <a:p>
            <a:r>
              <a:rPr kumimoji="1" lang="zh-CN" altLang="en-US" dirty="0"/>
              <a:t>内存占用恒定，不随序列长度而增加</a:t>
            </a:r>
            <a:endParaRPr kumimoji="1" lang="en-US" altLang="zh-CN" dirty="0"/>
          </a:p>
          <a:p>
            <a:r>
              <a:rPr kumimoji="1" lang="zh-CN" altLang="en-US" dirty="0"/>
              <a:t>推理时间和内存占用随名参数量线性增长</a:t>
            </a:r>
          </a:p>
        </p:txBody>
      </p:sp>
    </p:spTree>
    <p:extLst>
      <p:ext uri="{BB962C8B-B14F-4D97-AF65-F5344CB8AC3E}">
        <p14:creationId xmlns:p14="http://schemas.microsoft.com/office/powerpoint/2010/main" val="195172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69E29-61C2-2499-2B15-D0504D90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</a:t>
            </a:r>
            <a:r>
              <a:rPr kumimoji="1" lang="en-US" altLang="zh-CN" dirty="0"/>
              <a:t>AI </a:t>
            </a:r>
            <a:r>
              <a:rPr kumimoji="1" lang="zh-CN" altLang="en-US" dirty="0"/>
              <a:t>系统的影响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970E22-469F-CFCC-6754-4D54CE67A6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大模型硬件限制和部署成本下降，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、嵌入式设备都可以部署</a:t>
            </a:r>
            <a:endParaRPr kumimoji="1" lang="en-US" altLang="zh-CN" dirty="0"/>
          </a:p>
          <a:p>
            <a:r>
              <a:rPr kumimoji="1" lang="zh-CN" altLang="en-US" dirty="0"/>
              <a:t>服务器部署大模型成本下降，将可能推动大模型进行架构迁移</a:t>
            </a:r>
          </a:p>
        </p:txBody>
      </p:sp>
    </p:spTree>
    <p:extLst>
      <p:ext uri="{BB962C8B-B14F-4D97-AF65-F5344CB8AC3E}">
        <p14:creationId xmlns:p14="http://schemas.microsoft.com/office/powerpoint/2010/main" val="447712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RWKV </a:t>
            </a:r>
            <a:r>
              <a:rPr lang="zh-CN" altLang="en-US" sz="11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出现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521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D92FB5-ECA6-E083-FB91-3C8A76D6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RNN</a:t>
            </a:r>
            <a:r>
              <a:rPr lang="zh-CN" altLang="en-US" sz="2800" dirty="0"/>
              <a:t> </a:t>
            </a:r>
            <a:r>
              <a:rPr lang="en-US" altLang="zh-CN" sz="2800" dirty="0"/>
              <a:t>&amp;</a:t>
            </a:r>
            <a:r>
              <a:rPr lang="zh-CN" altLang="en-US" sz="2800" dirty="0"/>
              <a:t> </a:t>
            </a:r>
            <a:r>
              <a:rPr lang="en-US" altLang="zh-CN" sz="2800" dirty="0"/>
              <a:t>Transformer</a:t>
            </a:r>
            <a:r>
              <a:rPr lang="zh-CN" altLang="en-US" sz="2800" dirty="0"/>
              <a:t> 局限性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4C8D88-7F02-CBAF-737D-D87FC8B0A3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RNN </a:t>
            </a:r>
            <a:r>
              <a:rPr lang="zh-CN" altLang="en-US" b="1" dirty="0"/>
              <a:t>局限性：</a:t>
            </a:r>
            <a:endParaRPr lang="en-US" altLang="zh-CN" b="1" dirty="0"/>
          </a:p>
          <a:p>
            <a:pPr lvl="1"/>
            <a:r>
              <a:rPr lang="en-US" altLang="zh-CN" dirty="0"/>
              <a:t>RNN</a:t>
            </a:r>
            <a:r>
              <a:rPr lang="zh-CN" altLang="en-US" dirty="0"/>
              <a:t> 在训练长序列时容易出现梯度消失或者梯度爆炸</a:t>
            </a:r>
            <a:endParaRPr lang="en-US" altLang="zh-CN" dirty="0"/>
          </a:p>
          <a:p>
            <a:pPr lvl="1"/>
            <a:r>
              <a:rPr lang="en-US" altLang="zh-CN" dirty="0"/>
              <a:t> RNN</a:t>
            </a:r>
            <a:r>
              <a:rPr lang="zh-CN" altLang="en-US" dirty="0"/>
              <a:t> 在训练过程中无法在实践维度上并行计算，限制 </a:t>
            </a:r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Out/Scale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能力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b="1" dirty="0"/>
              <a:t> Transformer</a:t>
            </a:r>
            <a:r>
              <a:rPr lang="zh-CN" altLang="en-US" b="1" dirty="0"/>
              <a:t> 局限性：</a:t>
            </a:r>
            <a:endParaRPr lang="en-US" altLang="zh-CN" b="1" dirty="0"/>
          </a:p>
          <a:p>
            <a:pPr lvl="1"/>
            <a:r>
              <a:rPr lang="en-US" altLang="zh-CN" dirty="0"/>
              <a:t>Transformer</a:t>
            </a:r>
            <a:r>
              <a:rPr lang="zh-CN" altLang="en-US" dirty="0"/>
              <a:t> 具有二次复杂性，长序列任务重计算成本高，占用内存多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693037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38890</TotalTime>
  <Words>1129</Words>
  <Application>Microsoft Macintosh PowerPoint</Application>
  <PresentationFormat>自定义</PresentationFormat>
  <Paragraphs>125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37</vt:i4>
      </vt:variant>
    </vt:vector>
  </HeadingPairs>
  <TitlesOfParts>
    <vt:vector size="54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 Question</vt:lpstr>
      <vt:lpstr>关于本内容</vt:lpstr>
      <vt:lpstr>PowerPoint 演示文稿</vt:lpstr>
      <vt:lpstr> Question</vt:lpstr>
      <vt:lpstr>模型的显示好处</vt:lpstr>
      <vt:lpstr>对AI 系统的影响</vt:lpstr>
      <vt:lpstr>PowerPoint 演示文稿</vt:lpstr>
      <vt:lpstr>RNN &amp; Transformer 局限性</vt:lpstr>
      <vt:lpstr>RNN 局限性</vt:lpstr>
      <vt:lpstr>Transformer 局限性</vt:lpstr>
      <vt:lpstr>RWKV: Reinventing RNNs for the Transformer Era</vt:lpstr>
      <vt:lpstr>RWKV: Reinventing RNNs for the Transformer Era</vt:lpstr>
      <vt:lpstr>RWKV: Reinventing RNNs for the Transformer Era</vt:lpstr>
      <vt:lpstr>PowerPoint 演示文稿</vt:lpstr>
      <vt:lpstr>RWKV 特点</vt:lpstr>
      <vt:lpstr>RWKV 名字由来</vt:lpstr>
      <vt:lpstr>RWKV 特点</vt:lpstr>
      <vt:lpstr>PowerPoint 演示文稿</vt:lpstr>
      <vt:lpstr>Time-Mixing 时间混合模块</vt:lpstr>
      <vt:lpstr>Channel-mixing 通道混合模块</vt:lpstr>
      <vt:lpstr>Time-Mixing  + Channel-mixing</vt:lpstr>
      <vt:lpstr>RWKV 捕抓信息的机制</vt:lpstr>
      <vt:lpstr>PowerPoint 演示文稿</vt:lpstr>
      <vt:lpstr>模型可视化</vt:lpstr>
      <vt:lpstr>模型可视化</vt:lpstr>
      <vt:lpstr>RWKV 复杂度</vt:lpstr>
      <vt:lpstr>RWKV 复杂度</vt:lpstr>
      <vt:lpstr>PowerPoint 演示文稿</vt:lpstr>
      <vt:lpstr>ChatRWKV</vt:lpstr>
      <vt:lpstr>应用链接</vt:lpstr>
      <vt:lpstr>PowerPoint 演示文稿</vt:lpstr>
      <vt:lpstr>PowerPoint 演示文稿</vt:lpstr>
      <vt:lpstr>关于本内容</vt:lpstr>
      <vt:lpstr>总结与思考</vt:lpstr>
      <vt:lpstr>PowerPoint 演示文稿</vt:lpstr>
      <vt:lpstr>Reference 参考&amp;引用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11377</cp:revision>
  <cp:lastPrinted>2023-09-08T09:14:01Z</cp:lastPrinted>
  <dcterms:created xsi:type="dcterms:W3CDTF">2020-08-28T08:44:19Z</dcterms:created>
  <dcterms:modified xsi:type="dcterms:W3CDTF">2024-09-16T12:49:07Z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